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68" r:id="rId3"/>
    <p:sldId id="404" r:id="rId4"/>
    <p:sldId id="401" r:id="rId5"/>
    <p:sldId id="414" r:id="rId6"/>
    <p:sldId id="411" r:id="rId7"/>
    <p:sldId id="412" r:id="rId8"/>
    <p:sldId id="413" r:id="rId9"/>
    <p:sldId id="409" r:id="rId10"/>
    <p:sldId id="342" r:id="rId11"/>
    <p:sldId id="371" r:id="rId12"/>
    <p:sldId id="403" r:id="rId13"/>
    <p:sldId id="405" r:id="rId14"/>
    <p:sldId id="257" r:id="rId15"/>
    <p:sldId id="406" r:id="rId16"/>
    <p:sldId id="407" r:id="rId17"/>
    <p:sldId id="408" r:id="rId18"/>
    <p:sldId id="299" r:id="rId19"/>
    <p:sldId id="3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, Julie" userId="e30d5161-9942-4860-bd11-397c9918df59" providerId="ADAL" clId="{5A8C0B0D-1B5C-4A1C-8D7F-CF91320F1938}"/>
    <pc:docChg chg="undo custSel modSld">
      <pc:chgData name="Hanna, Julie" userId="e30d5161-9942-4860-bd11-397c9918df59" providerId="ADAL" clId="{5A8C0B0D-1B5C-4A1C-8D7F-CF91320F1938}" dt="2022-06-13T22:49:28.871" v="3" actId="2711"/>
      <pc:docMkLst>
        <pc:docMk/>
      </pc:docMkLst>
      <pc:sldChg chg="modSp mod">
        <pc:chgData name="Hanna, Julie" userId="e30d5161-9942-4860-bd11-397c9918df59" providerId="ADAL" clId="{5A8C0B0D-1B5C-4A1C-8D7F-CF91320F1938}" dt="2022-06-13T22:49:28.871" v="3" actId="2711"/>
        <pc:sldMkLst>
          <pc:docMk/>
          <pc:sldMk cId="3187383603" sldId="404"/>
        </pc:sldMkLst>
        <pc:graphicFrameChg chg="mod modGraphic">
          <ac:chgData name="Hanna, Julie" userId="e30d5161-9942-4860-bd11-397c9918df59" providerId="ADAL" clId="{5A8C0B0D-1B5C-4A1C-8D7F-CF91320F1938}" dt="2022-06-13T22:49:28.871" v="3" actId="2711"/>
          <ac:graphicFrameMkLst>
            <pc:docMk/>
            <pc:sldMk cId="3187383603" sldId="404"/>
            <ac:graphicFrameMk id="5" creationId="{9324A2B9-C16E-4143-98F4-86AC39A6D29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Approved by diagnostic category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8483875912201161E-2"/>
          <c:y val="4.0608210733336841E-2"/>
          <c:w val="0.91676113734359843"/>
          <c:h val="0.74297629919339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 &amp;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DF3-4F3E-9C95-47C8B743142C}"/>
              </c:ext>
            </c:extLst>
          </c:dPt>
          <c:dLbls>
            <c:dLbl>
              <c:idx val="0"/>
              <c:layout>
                <c:manualLayout>
                  <c:x val="-4.8484024800151335E-3"/>
                  <c:y val="5.2057607686490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3-4F3E-9C95-47C8B74314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0" dirty="0"/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F3-4F3E-9C95-47C8B7431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Musculoskeletal</c:v>
                </c:pt>
                <c:pt idx="1">
                  <c:v>Injuries</c:v>
                </c:pt>
                <c:pt idx="2">
                  <c:v>Neoplasms</c:v>
                </c:pt>
                <c:pt idx="3">
                  <c:v>Nervous System</c:v>
                </c:pt>
                <c:pt idx="4">
                  <c:v>Circulatory System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0.17</c:v>
                </c:pt>
                <c:pt idx="2">
                  <c:v>0.11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F3-4F3E-9C95-47C8B743142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Musculoskeletal</c:v>
                </c:pt>
                <c:pt idx="1">
                  <c:v>Injuries</c:v>
                </c:pt>
                <c:pt idx="2">
                  <c:v>Neoplasms</c:v>
                </c:pt>
                <c:pt idx="3">
                  <c:v>Nervous System</c:v>
                </c:pt>
                <c:pt idx="4">
                  <c:v>Circulatory System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0.31</c:v>
                </c:pt>
                <c:pt idx="1">
                  <c:v>0.2</c:v>
                </c:pt>
                <c:pt idx="2">
                  <c:v>0.09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F3-4F3E-9C95-47C8B743142C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Met Book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9.6968049600302669E-3"/>
                  <c:y val="2.6028803843245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3-4F3E-9C95-47C8B74314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Musculoskeletal</c:v>
                </c:pt>
                <c:pt idx="1">
                  <c:v>Injuries</c:v>
                </c:pt>
                <c:pt idx="2">
                  <c:v>Neoplasms</c:v>
                </c:pt>
                <c:pt idx="3">
                  <c:v>Nervous System</c:v>
                </c:pt>
                <c:pt idx="4">
                  <c:v>Circulatory System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</c:v>
                </c:pt>
                <c:pt idx="1">
                  <c:v>0.11</c:v>
                </c:pt>
                <c:pt idx="2">
                  <c:v>0.15</c:v>
                </c:pt>
                <c:pt idx="3">
                  <c:v>7.0000000000000007E-2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F3-4F3E-9C95-47C8B7431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52480"/>
        <c:axId val="113654016"/>
      </c:barChart>
      <c:catAx>
        <c:axId val="1136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 sz="1000" b="0"/>
            </a:pPr>
            <a:endParaRPr lang="en-US"/>
          </a:p>
        </c:txPr>
        <c:crossAx val="11365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654016"/>
        <c:scaling>
          <c:orientation val="minMax"/>
          <c:max val="0.4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113652480"/>
        <c:crosses val="autoZero"/>
        <c:crossBetween val="between"/>
        <c:majorUnit val="0.15000000000000002"/>
      </c:valAx>
      <c:spPr>
        <a:noFill/>
        <a:ln w="25397">
          <a:noFill/>
        </a:ln>
        <a:effectLst/>
      </c:spPr>
    </c:plotArea>
    <c:legend>
      <c:legendPos val="r"/>
      <c:layout>
        <c:manualLayout>
          <c:xMode val="edge"/>
          <c:yMode val="edge"/>
          <c:x val="0.16958390630732303"/>
          <c:y val="0.88980728518973362"/>
          <c:w val="0.66431977414745835"/>
          <c:h val="0.10580924269150301"/>
        </c:manualLayout>
      </c:layout>
      <c:overlay val="1"/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mericanSans" panose="02000000000000000000" pitchFamily="50" charset="0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0.49001</cdr:x>
      <cdr:y>0.43787</cdr:y>
    </cdr:from>
    <cdr:to>
      <cdr:x>0.50974</cdr:x>
      <cdr:y>0.56488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5809" y="1226188"/>
          <a:ext cx="137986" cy="3556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36576" tIns="36576" rIns="36576" bIns="36576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8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  <a:endParaRPr 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7DE4-C093-4BF4-8455-257FCD27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BD223-8A81-4549-B546-7CDB763DA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C33F2-1B55-428F-989B-9ED15826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F424A-1E7D-43EF-B76A-8FB7FFA1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17B3-0405-451B-B0DB-5E1E6A44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2479-3B8B-46CD-8869-75A6CA3C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AA004-5240-488A-AE6B-25A6BA102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159F-024B-40EF-AE25-E53D2BEF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0D64-445F-46A3-B9A0-78AB70E8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362A-E308-4A6E-A200-6F7EF55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50FE2-4FDC-4B6C-BB9D-B12213A60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6A3A5-73FC-4C3D-82EE-DE2CA4E36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C754-0FAD-482B-B4AC-4986A11F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EED6F-2C7C-4C17-B830-7EB26FFE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69FE-FCA4-4024-AD18-2E4A2EA0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39F50-A8C2-944D-9A81-86FCB970C729}"/>
              </a:ext>
            </a:extLst>
          </p:cNvPr>
          <p:cNvSpPr/>
          <p:nvPr userDrawn="1"/>
        </p:nvSpPr>
        <p:spPr>
          <a:xfrm>
            <a:off x="0" y="0"/>
            <a:ext cx="12192000" cy="6866456"/>
          </a:xfrm>
          <a:prstGeom prst="rect">
            <a:avLst/>
          </a:prstGeom>
          <a:solidFill>
            <a:srgbClr val="00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FB3669-F614-1D46-9E95-63569CCB28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14463" y="2104103"/>
            <a:ext cx="9363075" cy="15407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Slide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FD606CB-5980-864E-BC3E-942C4C3D51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14463" y="3644857"/>
            <a:ext cx="9363075" cy="27622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of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6EEB7-F5BE-9142-8E28-A2D9A8C3F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288"/>
            <a:ext cx="2573273" cy="2267712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FB74312-32B5-2F4A-BB47-FF03A284B0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9935" y="6281928"/>
            <a:ext cx="3392129" cy="27622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Privileged &amp; Confidential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2E3C8A-FEF7-0647-86CB-796410E2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3531" y="214536"/>
            <a:ext cx="3191256" cy="484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7809A-8F10-634D-9558-A10BEB6ACC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8987" y="607714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4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E39F50-A8C2-944D-9A81-86FCB970C729}"/>
              </a:ext>
            </a:extLst>
          </p:cNvPr>
          <p:cNvSpPr/>
          <p:nvPr userDrawn="1"/>
        </p:nvSpPr>
        <p:spPr>
          <a:xfrm>
            <a:off x="0" y="0"/>
            <a:ext cx="12192000" cy="6866456"/>
          </a:xfrm>
          <a:prstGeom prst="rect">
            <a:avLst/>
          </a:prstGeom>
          <a:solidFill>
            <a:srgbClr val="007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FB3669-F614-1D46-9E95-63569CCB28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14463" y="2104103"/>
            <a:ext cx="9363075" cy="154075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Slide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FD606CB-5980-864E-BC3E-942C4C3D51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14463" y="3644857"/>
            <a:ext cx="9363075" cy="276224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of Chapter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6EEB7-F5BE-9142-8E28-A2D9A8C3F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288"/>
            <a:ext cx="2573273" cy="2267712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FB74312-32B5-2F4A-BB47-FF03A284B08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9935" y="6281928"/>
            <a:ext cx="3392129" cy="276224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Privileged &amp; Confidential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B2E3C8A-FEF7-0647-86CB-796410E2E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43531" y="214536"/>
            <a:ext cx="3191256" cy="484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7809A-8F10-634D-9558-A10BEB6ACC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8987" y="607714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3B84278-9197-2A43-B591-062BB4D79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8955039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D77659D-F558-AC41-9B8E-4FBED8B0C83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6" y="3306329"/>
            <a:ext cx="8955039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AFA33482-AF8F-C045-81DE-A287F27BA88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1" y="4265022"/>
            <a:ext cx="8941974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120FCF0-C3D8-EB46-B7D4-1EC38C310F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8941974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6EBE57-D58F-6C43-B73C-E8D8F44A18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573826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681516DD-C626-F249-9CC5-E722FA4A3885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 flipH="1">
            <a:off x="1786973" y="2533537"/>
            <a:ext cx="212241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68E13D9-3750-3448-9429-C0C222364975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 flipH="1">
            <a:off x="4201942" y="2533298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B086BE04-9DD8-E541-B9DB-6866097F71BD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 flipH="1">
            <a:off x="6616911" y="2533298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D3A07B5-3929-E841-A580-4C5440BC2640}"/>
              </a:ext>
            </a:extLst>
          </p:cNvPr>
          <p:cNvSpPr>
            <a:spLocks noGrp="1" noChangeAspect="1"/>
          </p:cNvSpPr>
          <p:nvPr>
            <p:ph type="body" sz="quarter" idx="33" hasCustomPrompt="1"/>
          </p:nvPr>
        </p:nvSpPr>
        <p:spPr>
          <a:xfrm flipH="1">
            <a:off x="9035524" y="2533297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65C6345-B921-7742-A4E6-F4C2AB64C419}"/>
              </a:ext>
            </a:extLst>
          </p:cNvPr>
          <p:cNvSpPr>
            <a:spLocks noGrp="1" noChangeAspect="1"/>
          </p:cNvSpPr>
          <p:nvPr>
            <p:ph type="body" sz="quarter" idx="34" hasCustomPrompt="1"/>
          </p:nvPr>
        </p:nvSpPr>
        <p:spPr>
          <a:xfrm flipH="1">
            <a:off x="1786973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F72122D9-FAF6-A246-B0F2-AA9015838054}"/>
              </a:ext>
            </a:extLst>
          </p:cNvPr>
          <p:cNvSpPr>
            <a:spLocks noGrp="1" noChangeAspect="1"/>
          </p:cNvSpPr>
          <p:nvPr>
            <p:ph type="body" sz="quarter" idx="35" hasCustomPrompt="1"/>
          </p:nvPr>
        </p:nvSpPr>
        <p:spPr>
          <a:xfrm flipH="1">
            <a:off x="4221817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DF681123-F126-204E-91C9-F3BD27546B49}"/>
              </a:ext>
            </a:extLst>
          </p:cNvPr>
          <p:cNvSpPr>
            <a:spLocks noGrp="1" noChangeAspect="1"/>
          </p:cNvSpPr>
          <p:nvPr>
            <p:ph type="body" sz="quarter" idx="36" hasCustomPrompt="1"/>
          </p:nvPr>
        </p:nvSpPr>
        <p:spPr>
          <a:xfrm flipH="1">
            <a:off x="6616911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F6735F22-7C4A-1644-B7AD-5FD402690406}"/>
              </a:ext>
            </a:extLst>
          </p:cNvPr>
          <p:cNvSpPr>
            <a:spLocks noGrp="1" noChangeAspect="1"/>
          </p:cNvSpPr>
          <p:nvPr>
            <p:ph type="body" sz="quarter" idx="37" hasCustomPrompt="1"/>
          </p:nvPr>
        </p:nvSpPr>
        <p:spPr>
          <a:xfrm flipH="1">
            <a:off x="9035524" y="4570435"/>
            <a:ext cx="2121408" cy="1828800"/>
          </a:xfrm>
          <a:solidFill>
            <a:srgbClr val="D0DADF"/>
          </a:solidFill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Item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6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7113ECF-D558-6343-9EA9-D26C0BEB8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6047793-0769-0F4F-8A1A-EA53AA366F3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6606B5-AB41-244D-A481-083D61F996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7172" y="1282414"/>
            <a:ext cx="394544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7F49F257-122B-1342-A5C8-E06994015C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441" y="2330970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EEB0733-7C4D-AB47-8943-1E66EE3BC7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1042" y="2307806"/>
            <a:ext cx="2471570" cy="68700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Place details regarding the agenda here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982B6BA-A4F8-604E-8083-EC3893065A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8367" y="3266323"/>
            <a:ext cx="2471569" cy="687001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Place details regarding the agenda here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C7FB3EE-55C2-EC45-8B5A-C3E221991D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8370" y="4251824"/>
            <a:ext cx="2471566" cy="6870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Place details regarding the agenda here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A11A3A2-F7FC-024D-B08B-85CD527C34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5695" y="5210341"/>
            <a:ext cx="2471565" cy="6869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Place details regarding the agenda here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A2D3FFA5-6100-284A-B619-D879ABF148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30431" y="32609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Place details regarding the agenda here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E653DCB8-B576-C34D-97FF-79FA7442C8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30433" y="4246477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Place details regarding the agenda here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63F64038-D074-5446-BD2B-052288BA39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7759" y="5204995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Place details regarding the agenda here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DA1D93C2-309B-624E-9360-9140E8D35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27758" y="2307806"/>
            <a:ext cx="2468880" cy="68580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Place details regarding the agenda here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C57D0B18-26B7-2048-8153-4931BC262F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9087" y="3306329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FFD5E081-880A-584A-871C-1B7B0EB105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52150" y="4265022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808C7EEA-0A75-084B-9D51-BF243C7BA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47796" y="5266507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A28A7FCF-BB31-0D48-B92E-1C31112542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4654" y="2339679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F7B5DEFB-876C-3B4E-BCC9-3ADBF8069A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3315038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810CEB7B-B0A0-E242-B2B0-5EA105AEFB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3363" y="4273731"/>
            <a:ext cx="1352455" cy="477544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93B58029-A3D2-924F-982D-DB20AC7F6A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9009" y="5275216"/>
            <a:ext cx="1356810" cy="494961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Item 1</a:t>
            </a:r>
          </a:p>
        </p:txBody>
      </p:sp>
    </p:spTree>
    <p:extLst>
      <p:ext uri="{BB962C8B-B14F-4D97-AF65-F5344CB8AC3E}">
        <p14:creationId xmlns:p14="http://schemas.microsoft.com/office/powerpoint/2010/main" val="380543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pos="3912">
          <p15:clr>
            <a:srgbClr val="FBAE40"/>
          </p15:clr>
        </p15:guide>
        <p15:guide id="5" pos="1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BF10-D40B-2B45-A3F4-D01D83F87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8621259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Place your 1 line headline here.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56B65-B902-E14E-AC89-58620811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AFD0269-1BB4-1744-AFCC-976472E0AB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3109596"/>
            <a:ext cx="7863613" cy="966788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Place your 2 line headline in this text box.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CCDCA-86A5-DC49-8A51-A03C539F5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50CE35-6C61-B64F-85CB-F718F83FD368}"/>
              </a:ext>
            </a:extLst>
          </p:cNvPr>
          <p:cNvSpPr/>
          <p:nvPr userDrawn="1"/>
        </p:nvSpPr>
        <p:spPr>
          <a:xfrm>
            <a:off x="5467135" y="3868177"/>
            <a:ext cx="845066" cy="135483"/>
          </a:xfrm>
          <a:prstGeom prst="rect">
            <a:avLst/>
          </a:prstGeom>
          <a:solidFill>
            <a:srgbClr val="CC2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9B19634-BA82-FD4A-A72D-3C999A778B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587" y="2948232"/>
            <a:ext cx="8500107" cy="966788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Place your 1 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7EAD-95E3-DD4E-8712-16ADC37E47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52259" y="4318906"/>
            <a:ext cx="3852863" cy="6286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Place your subtitle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FC095-B473-4B43-A248-C5B95CC14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53C0-A096-4308-A385-6FA17B16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3F83C-C96E-43E7-B75B-44B03E842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2728-F96C-4262-83DC-169B128A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847F-610D-43C6-AA7D-7DD7695E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0EEDC-C290-4DF7-A18F-1DB3E6C1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5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83ACD7-27EE-CC48-8599-FA698431291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692119" y="1192260"/>
            <a:ext cx="2199190" cy="340648"/>
          </a:xfrm>
          <a:prstGeom prst="rect">
            <a:avLst/>
          </a:prstGeom>
        </p:spPr>
        <p:txBody>
          <a:bodyPr vert="horz" lIns="91440" tIns="45720" rIns="91440" bIns="45720" numCol="1" spcCol="2743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mericanSans" panose="02000000000000000000" pitchFamily="2" charset="77"/>
              </a:rPr>
              <a:t>January 1, 2020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BF77620-DD25-904E-A8B8-CF3DB84AD8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00" y="267209"/>
            <a:ext cx="11093090" cy="687003"/>
          </a:xfrm>
        </p:spPr>
        <p:txBody>
          <a:bodyPr/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8EB9E7-2746-BA42-8733-B0F969B59181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537354-16F5-3248-AE41-F4AC25CD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0ED3CC-6C65-DD4C-961E-07451F8A3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260" y="1027832"/>
            <a:ext cx="11092630" cy="5215652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3620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F9F7A6-7AA4-5A41-B7B7-BFC8BEA57D63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DED7CE-B331-EE4A-A43D-EA9B18B45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List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0C73654-0070-4E4C-87EF-F5D515FE3D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32153"/>
            <a:ext cx="5547499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lvl="0"/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B29E677-4029-4646-9D22-5BDE0110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373" y="1535873"/>
            <a:ext cx="5681666" cy="379369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1CB1-E8EE-D34B-B824-1A9FC94EA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0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177B9-7F74-AE42-96B5-BE7F7EB331B7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latin typeface="AmericanSans" panose="02000000000000000000" pitchFamily="2" charset="77"/>
              </a:rPr>
              <a:t>‹#›</a:t>
            </a:fld>
            <a:endParaRPr lang="en-US" sz="900" b="0" i="1" dirty="0">
              <a:latin typeface="AmericanSans" panose="02000000000000000000" pitchFamily="2" charset="77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7DAC6FE-5804-7D49-BC1D-386FF610C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592" y="1537798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Place a small paragraph or bulleted list here</a:t>
            </a:r>
          </a:p>
          <a:p>
            <a:pPr lvl="1"/>
            <a:r>
              <a:rPr lang="en-US" dirty="0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sub bullet here</a:t>
            </a:r>
          </a:p>
          <a:p>
            <a:pPr lvl="0"/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04B8872A-CDBE-1345-8678-CB5FFF3F99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0631" y="1531620"/>
            <a:ext cx="5550408" cy="379476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Place a small paragraph or bulleted list here</a:t>
            </a:r>
          </a:p>
          <a:p>
            <a:pPr lvl="1"/>
            <a:r>
              <a:rPr lang="en-US" dirty="0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sub bullet here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small paragraph or bulleted list here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 a sub bullet here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F6444-6593-D849-9CC6-0F467DA64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050340-2CE7-A542-B014-72A1DAF251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501" y="383168"/>
            <a:ext cx="11302538" cy="1069047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List w/ Sub Bullet Title Here</a:t>
            </a:r>
          </a:p>
        </p:txBody>
      </p:sp>
    </p:spTree>
    <p:extLst>
      <p:ext uri="{BB962C8B-B14F-4D97-AF65-F5344CB8AC3E}">
        <p14:creationId xmlns:p14="http://schemas.microsoft.com/office/powerpoint/2010/main" val="1958469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66A63-AF82-A54D-AD59-287EBF19D5C5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7E2350-675A-2347-BA3D-85B9C17902B0}"/>
              </a:ext>
            </a:extLst>
          </p:cNvPr>
          <p:cNvSpPr/>
          <p:nvPr userDrawn="1"/>
        </p:nvSpPr>
        <p:spPr>
          <a:xfrm>
            <a:off x="5673467" y="4385486"/>
            <a:ext cx="845066" cy="135483"/>
          </a:xfrm>
          <a:prstGeom prst="rect">
            <a:avLst/>
          </a:prstGeom>
          <a:solidFill>
            <a:srgbClr val="CC2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2E483C-6704-BA46-9A94-5D6498858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6803" y="2594714"/>
            <a:ext cx="9399551" cy="163704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Add a quote or statement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E856D3-0100-CC40-B89C-001706D32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69" y="4996786"/>
            <a:ext cx="2042116" cy="489615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Person, 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CFF8-DF09-474E-834E-02246A753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34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F2229-3BB3-5B40-B594-7333C1D60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Title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6A74E-928A-FD4C-AE46-D87AA08387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3FA8C5-039A-7644-9B2E-70594864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43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BE2F8C-B1A3-CF4E-9066-C53543290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F9DE030-94BF-D441-8721-FE7CE58D8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21E97B5-842C-734F-8924-EFC42A141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8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3"/>
            <a:ext cx="1717172" cy="151326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A56D760-6A6D-2D4A-B736-180C25F10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Title Slide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FB0631-5DFF-C64B-B50F-F194E6DCAB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mericanSans" panose="02000000000000000000" pitchFamily="2" charset="77"/>
              </a:rPr>
              <a:t> Subtitle of Chapter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1"/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F32039-DE43-FF41-AE69-E1C6C4F9A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59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0D2F2-DE3D-0A46-B000-D1529BA884B9}"/>
              </a:ext>
            </a:extLst>
          </p:cNvPr>
          <p:cNvSpPr/>
          <p:nvPr userDrawn="1"/>
        </p:nvSpPr>
        <p:spPr>
          <a:xfrm>
            <a:off x="0" y="0"/>
            <a:ext cx="12206288" cy="6858000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36764-0534-2A47-82F4-4BDF7F536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44732"/>
            <a:ext cx="1717172" cy="151326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197A2B-82EF-D446-97EB-31E7ABDCF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0800" y="2530992"/>
            <a:ext cx="10121900" cy="101831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Title Slide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D60169-88F9-5F41-9277-6A1728CE1C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8571" y="3549310"/>
            <a:ext cx="8172450" cy="63623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mericanSans" panose="02000000000000000000" pitchFamily="2" charset="77"/>
              </a:rPr>
              <a:t>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Subtitle of Chapter </a:t>
            </a:r>
            <a:endParaRPr lang="en-US" sz="1600" dirty="0">
              <a:solidFill>
                <a:schemeClr val="bg1"/>
              </a:solidFill>
              <a:latin typeface="AmericanSans" panose="0200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BA55-F9F7-644E-989E-DD72C4C46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4522" y="352060"/>
            <a:ext cx="2523744" cy="3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76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WWF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CD04-857D-E34C-A6E8-89D6034152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0899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6A1E2-D1D7-0E41-A56B-C6445816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24" y="3054413"/>
            <a:ext cx="3251009" cy="749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BD216-B2DB-EB49-8605-77A3F9427248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5E434-6BDA-F24A-9FEE-F8BEFBF11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9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630837D-51E8-D941-9B28-2A1B419AF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828675"/>
            <a:ext cx="5351463" cy="28892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2B38A5-E887-014F-B3C4-52A019C55F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6525" y="817563"/>
            <a:ext cx="4730750" cy="51689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C2D697F-C740-9144-BDED-A90B9E559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425" y="3829050"/>
            <a:ext cx="5353050" cy="2170113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8462B-C61B-934B-97FD-DCB9E336B0BA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BF87C-E082-0745-9FF4-7565CE6D1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3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9AA5-7519-4B8C-A94A-80EC734A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AF398-7CE7-4EE8-B5F2-4ED3713E7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68F01-9ACB-44AA-9B67-2FB3CE08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DB3FB-31DF-4AB8-8E76-61B8A293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B0D11-D680-4DD5-B8F6-7102B5DA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0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AD354-806A-4544-A952-1DADB10B6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4950" y="0"/>
            <a:ext cx="4097338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0A681-27D7-A546-9928-07C6AE026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3096133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583A44-0D84-1E4A-BCA7-FC3D0FD098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901439"/>
            <a:ext cx="4144962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5AF709E-BCA9-C940-A539-5F888E70F8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07137" y="3460073"/>
            <a:ext cx="2298824" cy="296447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D2699-2BAC-7A4A-A614-51B4A1CB1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8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F5290-F8A5-E349-9CD3-E43011A034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09573" y="2608326"/>
            <a:ext cx="3158171" cy="139065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 dirty="0"/>
              <a:t>Picture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3A8D03-2BAC-5541-A923-E6E9EB430B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34654" y="4047681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299A7-F266-464C-A9C2-A273D5581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20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/3 Image w/ Body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4734A-C7F8-5544-B6AA-25FAEA370B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2709" y="0"/>
            <a:ext cx="8107363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8E2A2F-BF30-4647-8E4E-767DDCA3B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969" y="3096133"/>
            <a:ext cx="3307642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CFAE2B4-3795-4142-8DC4-4D3AF0C34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63" y="3901439"/>
            <a:ext cx="3205071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990C0-6C96-4D4B-8D09-C6A0CA9F9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48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/ Body Copy Left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0F66054-0B17-A140-A55C-7E5A7E3E47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613" y="3108198"/>
            <a:ext cx="4218875" cy="902907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 dirty="0"/>
              <a:t>Picture Title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25A0539-B78E-C749-B676-89656F4125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49694" y="4011105"/>
            <a:ext cx="3522663" cy="15843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9CDA2-8874-6C4E-B312-259561EC792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6108700" cy="68580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5BBC8-8583-C04F-A4FF-8C06AE9D0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0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Top w/ Body Copy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3DE534F-87A0-624A-866F-649E420E4D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5749" y="4620006"/>
            <a:ext cx="4718747" cy="720090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 dirty="0"/>
              <a:t>Picture Title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3D5CAC0-334C-2F4E-80F2-C55ACF19532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60830" y="5327841"/>
            <a:ext cx="4697466" cy="97795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0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ADA9B79-2FA6-A34D-9045-78490B77C47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2108" y="4660842"/>
            <a:ext cx="4960702" cy="158557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4A7B3A-46D3-7B4B-8549-EB4B66F15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46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in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3DEF3A-B4D0-5D40-9695-87FF02B91FE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158117"/>
            <a:ext cx="12192000" cy="412115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28475-5325-2D4F-A674-B8D2E7466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4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424C78-0344-4A47-9D46-52F02001F16C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E4F6E5-172A-3245-84BD-FFCCE740CD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5388" y="292100"/>
            <a:ext cx="10045700" cy="6230938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picture here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6BABA-5D2B-AC47-A96B-B6FD43826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21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3059155-DD42-154D-B9E7-E892548576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6904" y="963460"/>
            <a:ext cx="3110427" cy="5100456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13CE83-68EB-DF40-AD31-DE2243FB93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8879" y="963460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3AB530D-1229-A34B-838F-AD318CFC30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9387" y="965071"/>
            <a:ext cx="3108960" cy="51023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D9C99-8EB7-DD40-9022-221B1B7DE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4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EFFF4E8-B865-3644-88C4-013CEA6CDF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50107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86C5F1D-6DA2-9541-8AFD-BB4A68C9B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5389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37466E48-6004-664E-8E7D-665770A750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40672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E1DE458-C898-2E47-8F35-C043D66955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954" y="1789910"/>
            <a:ext cx="2584175" cy="3415952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19FCE-EC1E-E049-8D82-ED2A38410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43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 Screen Image w/ Body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F630-17F4-6543-8ECD-44C4D9537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944" y="1022732"/>
            <a:ext cx="7638056" cy="5147109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6F9702-5923-BD4E-8DDB-45964A07B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A21152A-0C25-3643-B766-DB829FB5C7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C2D6A-EB6A-934D-8849-AC5310D85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81713" y="1722438"/>
            <a:ext cx="4603750" cy="2616200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4FFE22-9EE2-5346-93B0-DFF64541A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7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1AE5-AF44-4CE7-9EA9-363499B0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F9F1-9031-4797-B2D7-3B4307B11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DAB36-87A9-4519-9537-4C8CC3AD6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92645-3F58-4348-A490-CF9CD109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40188-43CA-4405-9A68-3D34C262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9CBF1-DE2A-442D-8200-9965F148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78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 Image w/ Body Copy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113D3-5477-9949-AB38-24561C627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549" y="1006090"/>
            <a:ext cx="2675164" cy="4845819"/>
          </a:xfrm>
          <a:prstGeom prst="rect">
            <a:avLst/>
          </a:prstGeom>
          <a:effectLst>
            <a:reflection stA="23000" endPos="10000" dir="5400000" sy="-100000" algn="bl" rotWithShape="0"/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360DB4-B710-F840-97BD-56F986CD02D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21563" y="1616074"/>
            <a:ext cx="2041525" cy="3636409"/>
          </a:xfr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45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Screen Image w/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FD4329C-A3A7-934A-B6BC-79F3C228E6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969" y="2462149"/>
            <a:ext cx="4402138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Picture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2F74A6B-2C59-C141-A1E8-39B60CA7C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3267455"/>
            <a:ext cx="4389437" cy="113347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a small paragraph regarding the picture here.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BAADBE-A9DA-DC40-9187-0EE293BB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BB097-01F7-9848-A2FD-D747F9E72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27" y="263258"/>
            <a:ext cx="4261373" cy="6285740"/>
          </a:xfrm>
          <a:prstGeom prst="rect">
            <a:avLst/>
          </a:prstGeom>
          <a:effectLst>
            <a:reflection blurRad="6350" stA="23000" endPos="10000" dir="5400000" sy="-100000" algn="bl" rotWithShape="0"/>
          </a:effectLst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EB935E5-A45B-9047-BABB-260069AB35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2060" y="935026"/>
            <a:ext cx="3705240" cy="4912415"/>
          </a:xfrm>
          <a:custGeom>
            <a:avLst/>
            <a:gdLst>
              <a:gd name="connsiteX0" fmla="*/ 0 w 2820838"/>
              <a:gd name="connsiteY0" fmla="*/ 0 h 3735238"/>
              <a:gd name="connsiteX1" fmla="*/ 2820838 w 2820838"/>
              <a:gd name="connsiteY1" fmla="*/ 0 h 3735238"/>
              <a:gd name="connsiteX2" fmla="*/ 2820838 w 2820838"/>
              <a:gd name="connsiteY2" fmla="*/ 3735238 h 3735238"/>
              <a:gd name="connsiteX3" fmla="*/ 0 w 2820838"/>
              <a:gd name="connsiteY3" fmla="*/ 3735238 h 373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0838" h="3735238">
                <a:moveTo>
                  <a:pt x="0" y="0"/>
                </a:moveTo>
                <a:lnTo>
                  <a:pt x="2820838" y="0"/>
                </a:lnTo>
                <a:lnTo>
                  <a:pt x="2820838" y="3735238"/>
                </a:lnTo>
                <a:lnTo>
                  <a:pt x="0" y="373523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>
                <a:alpha val="81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02615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D9757-D430-324B-B9A3-CB630C288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535" y="-743619"/>
            <a:ext cx="8345237" cy="8345237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87076-ED09-C74F-B234-90F536C1BA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28026" y="762584"/>
            <a:ext cx="7509753" cy="4226492"/>
          </a:xfrm>
          <a:custGeom>
            <a:avLst/>
            <a:gdLst>
              <a:gd name="connsiteX0" fmla="*/ 0 w 4839419"/>
              <a:gd name="connsiteY0" fmla="*/ 0 h 2777706"/>
              <a:gd name="connsiteX1" fmla="*/ 4839419 w 4839419"/>
              <a:gd name="connsiteY1" fmla="*/ 0 h 2777706"/>
              <a:gd name="connsiteX2" fmla="*/ 4839419 w 4839419"/>
              <a:gd name="connsiteY2" fmla="*/ 2777706 h 2777706"/>
              <a:gd name="connsiteX3" fmla="*/ 0 w 4839419"/>
              <a:gd name="connsiteY3" fmla="*/ 2777706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419" h="2777706">
                <a:moveTo>
                  <a:pt x="0" y="0"/>
                </a:moveTo>
                <a:lnTo>
                  <a:pt x="4839419" y="0"/>
                </a:lnTo>
                <a:lnTo>
                  <a:pt x="4839419" y="2777706"/>
                </a:lnTo>
                <a:lnTo>
                  <a:pt x="0" y="277770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25400">
              <a:prstClr val="black">
                <a:alpha val="58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41D199-27D1-ED41-B44B-16823471D60C}"/>
              </a:ext>
            </a:extLst>
          </p:cNvPr>
          <p:cNvGrpSpPr/>
          <p:nvPr userDrawn="1"/>
        </p:nvGrpSpPr>
        <p:grpSpPr>
          <a:xfrm>
            <a:off x="205701" y="436764"/>
            <a:ext cx="3343315" cy="6026498"/>
            <a:chOff x="7871044" y="199745"/>
            <a:chExt cx="3670329" cy="6615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16A417-8E35-674B-9522-03F52D426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DF42CE-8610-2C40-835F-C026A6482132}"/>
                </a:ext>
              </a:extLst>
            </p:cNvPr>
            <p:cNvPicPr>
              <a:picLocks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FB06323-1077-1343-8951-4F9C8E6FF6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39205" y="575627"/>
            <a:ext cx="2755874" cy="5390145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27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895BBD-FB6C-FC49-8CB2-9C2E2057777B}"/>
              </a:ext>
            </a:extLst>
          </p:cNvPr>
          <p:cNvGrpSpPr/>
          <p:nvPr userDrawn="1"/>
        </p:nvGrpSpPr>
        <p:grpSpPr>
          <a:xfrm>
            <a:off x="0" y="663625"/>
            <a:ext cx="3180877" cy="5733695"/>
            <a:chOff x="7871044" y="199745"/>
            <a:chExt cx="3670329" cy="66159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E22972-1B56-1F43-8707-BB055B85F1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70B68D-C821-4941-95B9-7ED1D3555D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C9F519B3-C9BD-6C4E-B9A4-BD54F4B4F59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43274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10E530-B44C-3E41-928F-DF042440DEF7}"/>
              </a:ext>
            </a:extLst>
          </p:cNvPr>
          <p:cNvGrpSpPr/>
          <p:nvPr userDrawn="1"/>
        </p:nvGrpSpPr>
        <p:grpSpPr>
          <a:xfrm>
            <a:off x="2976880" y="663625"/>
            <a:ext cx="3180877" cy="5733695"/>
            <a:chOff x="7871044" y="199745"/>
            <a:chExt cx="3670329" cy="66159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8B8BF5-E214-9E4A-BA73-00B522619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89A5EFE-5F6C-884E-9B32-661E054CBE17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87214D4E-0F1A-624A-A09C-211D22FB810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096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708C2D-AE97-A94C-A8CD-7DE61A848106}"/>
              </a:ext>
            </a:extLst>
          </p:cNvPr>
          <p:cNvGrpSpPr/>
          <p:nvPr userDrawn="1"/>
        </p:nvGrpSpPr>
        <p:grpSpPr>
          <a:xfrm>
            <a:off x="5974080" y="663625"/>
            <a:ext cx="3180877" cy="5733695"/>
            <a:chOff x="7871044" y="199745"/>
            <a:chExt cx="3670329" cy="661595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40BAAD-BF7C-4345-A3B8-5D49B3F58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63B2E2-79F5-6C44-B7E1-B442C2A3E9B2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2DEF7FB6-832E-5343-A125-9E08021A711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0682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E3F472-D6B5-5A4D-A7F5-8B22745006A6}"/>
              </a:ext>
            </a:extLst>
          </p:cNvPr>
          <p:cNvGrpSpPr/>
          <p:nvPr userDrawn="1"/>
        </p:nvGrpSpPr>
        <p:grpSpPr>
          <a:xfrm>
            <a:off x="8950960" y="663625"/>
            <a:ext cx="3180877" cy="5733695"/>
            <a:chOff x="7871044" y="199745"/>
            <a:chExt cx="3670329" cy="661595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BED865-23BD-1443-AC36-5FC2B9065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1044" y="307324"/>
              <a:ext cx="3612785" cy="650837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DB7B73D-89AE-A14A-B3EC-231DFDA1DC4D}"/>
                </a:ext>
              </a:extLst>
            </p:cNvPr>
            <p:cNvPicPr>
              <a:picLocks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3321" y="199745"/>
              <a:ext cx="3358052" cy="6279007"/>
            </a:xfrm>
            <a:prstGeom prst="rect">
              <a:avLst/>
            </a:prstGeom>
          </p:spPr>
        </p:pic>
      </p:grp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80E299BD-ED3C-4043-8755-E6135E725CB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83703" y="794980"/>
            <a:ext cx="2560630" cy="5057980"/>
          </a:xfrm>
          <a:custGeom>
            <a:avLst/>
            <a:gdLst>
              <a:gd name="connsiteX0" fmla="*/ 214764 w 2083263"/>
              <a:gd name="connsiteY0" fmla="*/ 0 h 4431445"/>
              <a:gd name="connsiteX1" fmla="*/ 1868499 w 2083263"/>
              <a:gd name="connsiteY1" fmla="*/ 0 h 4431445"/>
              <a:gd name="connsiteX2" fmla="*/ 2083263 w 2083263"/>
              <a:gd name="connsiteY2" fmla="*/ 214764 h 4431445"/>
              <a:gd name="connsiteX3" fmla="*/ 2083263 w 2083263"/>
              <a:gd name="connsiteY3" fmla="*/ 4216681 h 4431445"/>
              <a:gd name="connsiteX4" fmla="*/ 1868499 w 2083263"/>
              <a:gd name="connsiteY4" fmla="*/ 4431445 h 4431445"/>
              <a:gd name="connsiteX5" fmla="*/ 214764 w 2083263"/>
              <a:gd name="connsiteY5" fmla="*/ 4431445 h 4431445"/>
              <a:gd name="connsiteX6" fmla="*/ 0 w 2083263"/>
              <a:gd name="connsiteY6" fmla="*/ 4216681 h 4431445"/>
              <a:gd name="connsiteX7" fmla="*/ 0 w 2083263"/>
              <a:gd name="connsiteY7" fmla="*/ 214764 h 4431445"/>
              <a:gd name="connsiteX8" fmla="*/ 214764 w 2083263"/>
              <a:gd name="connsiteY8" fmla="*/ 0 h 443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3263" h="4431445">
                <a:moveTo>
                  <a:pt x="214764" y="0"/>
                </a:moveTo>
                <a:lnTo>
                  <a:pt x="1868499" y="0"/>
                </a:lnTo>
                <a:cubicBezTo>
                  <a:pt x="1987110" y="0"/>
                  <a:pt x="2083263" y="96153"/>
                  <a:pt x="2083263" y="214764"/>
                </a:cubicBezTo>
                <a:lnTo>
                  <a:pt x="2083263" y="4216681"/>
                </a:lnTo>
                <a:cubicBezTo>
                  <a:pt x="2083263" y="4335292"/>
                  <a:pt x="1987110" y="4431445"/>
                  <a:pt x="1868499" y="4431445"/>
                </a:cubicBezTo>
                <a:lnTo>
                  <a:pt x="214764" y="4431445"/>
                </a:lnTo>
                <a:cubicBezTo>
                  <a:pt x="96153" y="4431445"/>
                  <a:pt x="0" y="4335292"/>
                  <a:pt x="0" y="4216681"/>
                </a:cubicBezTo>
                <a:lnTo>
                  <a:pt x="0" y="214764"/>
                </a:lnTo>
                <a:cubicBezTo>
                  <a:pt x="0" y="96153"/>
                  <a:pt x="96153" y="0"/>
                  <a:pt x="214764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effectLst>
            <a:innerShdw blurRad="381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19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/Grap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1653" y="2620645"/>
            <a:ext cx="3554839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a small paragraph regarding the chart here. 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FB88286-CE9A-1A48-8D87-5B193BD14EF5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870700" cy="5745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94283-B4C9-A947-AB73-CC28F1CAF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7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hip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D337B06-23DB-184A-A321-4AB2B99FB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85505" y="2620645"/>
            <a:ext cx="3600987" cy="1171575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Relationship Chart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45F63A0-E3DF-344B-9955-922C141F50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3146" y="4047275"/>
            <a:ext cx="3541623" cy="11715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a small paragraph regarding the chart here.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90C349-4936-854C-8D33-4042AA00B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0D3A9251-8DDE-5645-A5E6-05252027CB67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6473384" cy="58421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3529059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lationship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17" name="Chart Placeholder 2">
            <a:extLst>
              <a:ext uri="{FF2B5EF4-FFF2-40B4-BE49-F238E27FC236}">
                <a16:creationId xmlns:a16="http://schemas.microsoft.com/office/drawing/2014/main" id="{EE9D8C2D-6009-E241-927E-DCA448CE1551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772990" y="480036"/>
            <a:ext cx="10614480" cy="29489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chart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BF8A4BB-0757-614E-976B-F8370CA8D2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17172" y="4450192"/>
            <a:ext cx="7369678" cy="72694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Relationship Chart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E3D7CF9-B30F-F746-9371-4D19F57D3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7172" y="5377099"/>
            <a:ext cx="4378828" cy="116292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Aft>
                <a:spcPts val="1000"/>
              </a:spcAft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Place a small paragraph regarding the chart here. This text box can also be deleted. Place a small paragraph regarding the chart here.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D86B0-B7DA-FB4B-800C-8AF0E1E9E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25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1068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Place copy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59952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33CF1-3C03-5F41-AA7B-6C8052D1D6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01" y="1559847"/>
            <a:ext cx="11302538" cy="4386322"/>
          </a:xfrm>
        </p:spPr>
        <p:txBody>
          <a:bodyPr numCol="2">
            <a:normAutofit/>
          </a:bodyPr>
          <a:lstStyle>
            <a:lvl1pPr marL="0" indent="0" fontAlgn="base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Place copy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92745-7FC8-5649-A0BD-61F54CC2F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8DE1917-5CD2-5B4E-AFD4-DEEBF6D40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FDA0F4-EA82-F640-8DF1-4719D584C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 dirty="0"/>
              <a:t>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5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AD816-52FA-444F-ACC3-C06C773E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7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ABBE-730F-4DDA-A54B-64D307EA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7890C-67BF-4FC4-B383-E190CBC61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90A13-AE5E-42E0-A898-766002536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37548-BDB1-4709-947B-D33A9EADB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E1050-EFD7-4F09-9656-0882C260C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2CCF8-0DD2-478F-BFF7-6BAA5C19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ED0F1-7D42-410B-AC36-11573915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ECF5E-56A6-4EA9-8110-2730E7C0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58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26200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440EED-D5E3-2B49-B0FA-F9A73048E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66429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 dirty="0"/>
              <a:t>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84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LIGHT SYMBOL_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A7BD07-FE97-3547-B6B1-C88A10DAA7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501" y="1622323"/>
            <a:ext cx="11302538" cy="4333158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503B4C7-4CA0-6F41-8108-5C3DAE1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9"/>
            <a:ext cx="11302538" cy="688548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1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5B2DA6-6F3A-3844-9446-A57BEFC630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01" y="1142768"/>
            <a:ext cx="11302538" cy="40776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en-US" b="1" dirty="0"/>
              <a:t>Subhead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0D2A-0B3F-6946-8EF7-37C389D006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3660" y="1277327"/>
            <a:ext cx="8405078" cy="12192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492F5-E776-EF48-8AE7-7A489C3E2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18CAF6-CF1F-4F48-A6F6-9A91F7BCAD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23660" y="2794000"/>
            <a:ext cx="9211040" cy="3161480"/>
          </a:xfrm>
        </p:spPr>
        <p:txBody>
          <a:bodyPr>
            <a:normAutofit/>
          </a:bodyPr>
          <a:lstStyle>
            <a:lvl1pPr>
              <a:defRPr sz="1800" b="0" i="0">
                <a:latin typeface="AmericanSans" panose="02000000000000000000" pitchFamily="2" charset="77"/>
              </a:defRPr>
            </a:lvl1pPr>
            <a:lvl2pPr>
              <a:defRPr sz="1600" b="0" i="0">
                <a:latin typeface="AmericanSans" panose="02000000000000000000" pitchFamily="2" charset="77"/>
              </a:defRPr>
            </a:lvl2pPr>
            <a:lvl3pPr>
              <a:defRPr sz="1600" b="0" i="0">
                <a:latin typeface="AmericanSans" panose="02000000000000000000" pitchFamily="2" charset="77"/>
              </a:defRPr>
            </a:lvl3pPr>
            <a:lvl4pPr>
              <a:defRPr sz="1600" b="0" i="0">
                <a:latin typeface="AmericanSans" panose="02000000000000000000" pitchFamily="2" charset="77"/>
              </a:defRPr>
            </a:lvl4pPr>
            <a:lvl5pPr>
              <a:defRPr sz="1600" b="0" i="0">
                <a:latin typeface="AmericanSans" panose="02000000000000000000" pitchFamily="2" charset="77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008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1461818" y="2357465"/>
            <a:ext cx="2584174" cy="2385984"/>
          </a:xfrm>
          <a:prstGeom prst="rect">
            <a:avLst/>
          </a:prstGeom>
          <a:solidFill>
            <a:srgbClr val="007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41850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6908366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9631639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486D25C-B396-E948-9E8A-C105ADA4A7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H="1">
            <a:off x="1624162" y="2594344"/>
            <a:ext cx="152045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4C43F0-B08A-8644-BEEE-9B80A5B79B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96582" y="2594345"/>
            <a:ext cx="1680424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455E-5F14-A24A-A459-95F81F6EF2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2416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C365794-0B51-AC44-BF7A-29191E3347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46577" y="2608522"/>
            <a:ext cx="153865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8E5F349-7158-3D47-93B2-79611570B16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52357" y="2601433"/>
            <a:ext cx="175839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4B95D5-7FC0-D647-B638-168A7ED2A1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A19D7C2-626A-3E46-81CA-3E18C2275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9838A5E-9E86-5848-8CE5-F0758E827E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396582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E2A27B9-0BA0-554C-840B-C59FF54387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46577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A1FDCF7-A79E-2346-B06B-FCD23CFE44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47169" y="359328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700659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 Map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3A7216-4372-8B44-BA1B-9B935FC4F18D}"/>
              </a:ext>
            </a:extLst>
          </p:cNvPr>
          <p:cNvSpPr txBox="1"/>
          <p:nvPr userDrawn="1"/>
        </p:nvSpPr>
        <p:spPr>
          <a:xfrm>
            <a:off x="11790245" y="6540021"/>
            <a:ext cx="416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9FE9AA4-4958-2F4C-B132-D6D4A6BFEF97}" type="slidenum">
              <a:rPr lang="en-US" sz="900" b="0" i="1" smtClean="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</a:rPr>
              <a:t>‹#›</a:t>
            </a:fld>
            <a:endParaRPr lang="en-US" sz="900" b="0" i="1" dirty="0">
              <a:solidFill>
                <a:schemeClr val="bg2">
                  <a:lumMod val="25000"/>
                </a:schemeClr>
              </a:solidFill>
              <a:latin typeface="AmericanSans" panose="02000000000000000000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EDFB4D-447D-D243-980F-88E1ABB0D997}"/>
              </a:ext>
            </a:extLst>
          </p:cNvPr>
          <p:cNvSpPr/>
          <p:nvPr userDrawn="1"/>
        </p:nvSpPr>
        <p:spPr>
          <a:xfrm>
            <a:off x="85061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A0E2A6-9986-F74E-927D-BC7EDBC6F913}"/>
              </a:ext>
            </a:extLst>
          </p:cNvPr>
          <p:cNvSpPr/>
          <p:nvPr userDrawn="1"/>
        </p:nvSpPr>
        <p:spPr>
          <a:xfrm>
            <a:off x="2827452" y="2368097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9CD2A4-9EA7-0A47-A18B-0C7FF8E60F1C}"/>
              </a:ext>
            </a:extLst>
          </p:cNvPr>
          <p:cNvSpPr/>
          <p:nvPr userDrawn="1"/>
        </p:nvSpPr>
        <p:spPr>
          <a:xfrm>
            <a:off x="5572392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CDA239-D55D-CE49-A4A2-CB54F4683896}"/>
              </a:ext>
            </a:extLst>
          </p:cNvPr>
          <p:cNvSpPr/>
          <p:nvPr userDrawn="1"/>
        </p:nvSpPr>
        <p:spPr>
          <a:xfrm>
            <a:off x="8314783" y="2357465"/>
            <a:ext cx="2584174" cy="2385984"/>
          </a:xfrm>
          <a:prstGeom prst="rect">
            <a:avLst/>
          </a:prstGeom>
          <a:solidFill>
            <a:srgbClr val="D0D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FE0F6D-137D-AA42-8FC8-4FF55A5E7A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437" y="2604977"/>
            <a:ext cx="1276386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F390A3B2-9555-2740-912D-52ED0EBE08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53334" y="2608520"/>
            <a:ext cx="1379169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37A4BEB-6926-EF4A-86DE-4D1BD7E24F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01352" y="2590800"/>
            <a:ext cx="142878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911AE25-5205-9B48-AFEB-4DD39838F7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6821" y="2594345"/>
            <a:ext cx="1478407" cy="62732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658060-DE13-CD43-82B9-C621D3339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55481"/>
            <a:ext cx="1024128" cy="902519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1A96D0D-6A10-BA4F-88B3-A1373782EF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501" y="383168"/>
            <a:ext cx="11302538" cy="106904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88D97E-EBD8-3B40-94E1-5BA05EDE09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9436" y="3625703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2441CF0-7376-3240-9ABF-85CFBEBDD3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3334" y="3625702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59B43D2-E9C2-E34E-8970-B478A051D7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99598" y="3625701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581C4E8-FCDC-F049-BE88-3FC03B28DD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43263" y="3625700"/>
            <a:ext cx="2127213" cy="6597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  <a:p>
            <a:pPr lvl="0"/>
            <a:r>
              <a:rPr lang="en-US" dirty="0"/>
              <a:t>Details for step one.</a:t>
            </a:r>
          </a:p>
          <a:p>
            <a:pPr lvl="0"/>
            <a:r>
              <a:rPr lang="en-US" dirty="0"/>
              <a:t>Enter more details here. </a:t>
            </a:r>
          </a:p>
        </p:txBody>
      </p:sp>
    </p:spTree>
    <p:extLst>
      <p:ext uri="{BB962C8B-B14F-4D97-AF65-F5344CB8AC3E}">
        <p14:creationId xmlns:p14="http://schemas.microsoft.com/office/powerpoint/2010/main" val="1792764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564" y="5244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43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064" y="5117389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1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YAWWF_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344B8-AE46-8447-A782-7EC7F96B4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008" y="506942"/>
            <a:ext cx="4635500" cy="10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8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6EF8-C090-4BAB-889A-D0A64DAB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BEC8B-EA38-40DC-A81E-EA239473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B5143-BD75-4CA6-88D8-E526D04E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70E5F-AAA1-47EC-A2F1-C6989067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80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571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E5035-F729-4D11-B4C3-3344310D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B196-87E6-4C06-A031-2741E1AAFF7B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8C9B8-0D02-4714-A584-9E5517A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2DAAF-7A3F-4599-A6AD-3648EB3A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3917-ACC7-4C52-9F2A-C8E446021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C5D92-AEF7-4D54-BBAA-3DE7A971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A2631-9E7A-4C83-8D8C-E0B507E2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63CEA-A0AB-4F2A-AB5E-8A230274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461CF-C881-4EC5-B4C0-F24DDB2B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9D4D-727B-4EF0-A520-D585884F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A6A20-D765-43F4-A222-6AC84837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D1FF3-0EFA-481B-A927-F7ABA265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8D3AA-FAAA-4B66-B66A-BD819424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5C019-89EA-4B2B-8981-9BC8BBB9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614D-0ACC-4449-85E5-9544969A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9B351-5ABD-458A-BECE-122E298E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C3717-0A56-43FD-A682-ADEB22FDD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38862-ED5B-46A8-87E0-BBD0E84F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E532B-2413-4DF7-899C-F5CEBFEA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CC171-E5E0-4B81-9221-EC9208B7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4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E141C-E526-43C6-A8A9-111E7B41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D8FE2-507A-4555-B7B6-8FD838C0B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B7FF-8869-4EF9-AB03-A5990DF2B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0D06-8663-456E-ABAA-07F9CC5B6ED7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33AA2-5D7B-4108-A54F-8CA6D64B2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A1BDD-9F68-4BB0-8379-AB27A735D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4023-3063-41B2-BFB8-61686D8C4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5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6A887-2C5E-C54F-8512-1286030C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BF3C6-D6D4-0345-82CE-6DCD0251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ericanSans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ericanSans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17AD-B51B-D842-9445-0D3C69A155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4460" y="3652585"/>
            <a:ext cx="9363075" cy="2762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June 14,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082F2-EF03-A94C-9457-703E74E745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Privileged &amp; Confidential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33526-19D3-4951-9848-33A2744DEE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4459" y="2012348"/>
            <a:ext cx="9363075" cy="154075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TWU Semi-Annual Meeting</a:t>
            </a:r>
          </a:p>
          <a:p>
            <a:r>
              <a:rPr lang="en-US" dirty="0"/>
              <a:t>Benefits and Well-Being</a:t>
            </a:r>
          </a:p>
        </p:txBody>
      </p:sp>
    </p:spTree>
    <p:extLst>
      <p:ext uri="{BB962C8B-B14F-4D97-AF65-F5344CB8AC3E}">
        <p14:creationId xmlns:p14="http://schemas.microsoft.com/office/powerpoint/2010/main" val="138894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7CF36-AC83-E04D-B5D9-4E164EF732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751" y="1289444"/>
            <a:ext cx="9547999" cy="51853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Workgroup-specific printable guides are available for team members who need an at-a-glance guide to American’s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my.aa.com is your primary resource for benefits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Learn about options that you have as a new 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Get more information on plan options and where to go for additional assistance.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Plan guides, both current and historical, are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Contact guide to connect you with any benefits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Direct links to the Benefits Service Center and Accolade through single sign 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6E74-762B-874B-A62D-DF25533BB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my.aa.com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4D23E-902E-4153-BAE6-0558F48D6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83168"/>
            <a:ext cx="4472576" cy="64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4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DBCDA-2C58-9E49-B2E0-BBBC3F1AD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Hire Enrollment</a:t>
            </a:r>
          </a:p>
        </p:txBody>
      </p:sp>
    </p:spTree>
    <p:extLst>
      <p:ext uri="{BB962C8B-B14F-4D97-AF65-F5344CB8AC3E}">
        <p14:creationId xmlns:p14="http://schemas.microsoft.com/office/powerpoint/2010/main" val="145880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6E74-762B-874B-A62D-DF25533BB2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6469" y="305308"/>
            <a:ext cx="3537332" cy="17711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Refreshed enrollment experience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AA756-FA81-468D-92AA-E9BE2CAF6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470" y="2476500"/>
            <a:ext cx="3261106" cy="3314699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/>
              <a:t>We’ve overhauled our new hire enrollment experience to provide new team members with more information so they can make the best choices for themselves and their families. 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22419E-6ED4-4617-8890-A5CE12CFB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883" y="0"/>
            <a:ext cx="8364117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1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E9C463-442B-440B-90DF-D0B554525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68263"/>
            <a:ext cx="8097597" cy="6789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77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07E70-D32D-4E06-B852-721EA436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40" y="619124"/>
            <a:ext cx="11768672" cy="397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58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B38ED-EB90-4B61-BC85-FA7721EF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12192000" cy="46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5FBAA-A10F-49A2-A312-AC9E2A2D7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52" y="0"/>
            <a:ext cx="6772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5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E154-20C9-1B49-B5CD-0BFCC09867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65294" y="2462212"/>
            <a:ext cx="3730706" cy="96678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18402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52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24A2B9-C16E-4143-98F4-86AC39A6D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871849"/>
              </p:ext>
            </p:extLst>
          </p:nvPr>
        </p:nvGraphicFramePr>
        <p:xfrm>
          <a:off x="2342535" y="1574800"/>
          <a:ext cx="7868265" cy="1854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677265">
                  <a:extLst>
                    <a:ext uri="{9D8B030D-6E8A-4147-A177-3AD203B41FA5}">
                      <a16:colId xmlns:a16="http://schemas.microsoft.com/office/drawing/2014/main" val="2108889533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106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Topic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Presenter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78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effectLst/>
                          <a:latin typeface="AmericanSans" panose="02000000000000000000" pitchFamily="50" charset="0"/>
                        </a:rPr>
                        <a:t>Kevin Reese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mericanSans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453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LTD Plan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Julie Hanna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8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AmericanSans" panose="02000000000000000000" pitchFamily="50" charset="0"/>
                          <a:ea typeface="+mn-ea"/>
                          <a:cs typeface="+mn-cs"/>
                        </a:rPr>
                        <a:t>my.aa.com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mericanSans" panose="02000000000000000000" pitchFamily="50" charset="0"/>
                          <a:ea typeface="+mn-ea"/>
                          <a:cs typeface="+mn-cs"/>
                        </a:rPr>
                        <a:t>Stephanie Armstrong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New Hires – Enrollment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Julie Hanna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943328"/>
                  </a:ext>
                </a:extLst>
              </a:tr>
            </a:tbl>
          </a:graphicData>
        </a:graphic>
      </p:graphicFrame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CEE49CA-0C34-5F45-9259-28CCE414A72D}"/>
              </a:ext>
            </a:extLst>
          </p:cNvPr>
          <p:cNvSpPr txBox="1">
            <a:spLocks/>
          </p:cNvSpPr>
          <p:nvPr/>
        </p:nvSpPr>
        <p:spPr>
          <a:xfrm>
            <a:off x="577800" y="267209"/>
            <a:ext cx="11093090" cy="6870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ECEF">
                    <a:lumMod val="25000"/>
                  </a:srgbClr>
                </a:solidFill>
                <a:effectLst/>
                <a:uLnTx/>
                <a:uFillTx/>
                <a:latin typeface="AmericanSans" panose="02000000000000000000" pitchFamily="2" charset="77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8738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DBCDA-2C58-9E49-B2E0-BBBC3F1AD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Employee Assistance Program </a:t>
            </a:r>
          </a:p>
          <a:p>
            <a:r>
              <a:rPr lang="en-US" dirty="0"/>
              <a:t>(EAP)</a:t>
            </a:r>
          </a:p>
        </p:txBody>
      </p:sp>
    </p:spTree>
    <p:extLst>
      <p:ext uri="{BB962C8B-B14F-4D97-AF65-F5344CB8AC3E}">
        <p14:creationId xmlns:p14="http://schemas.microsoft.com/office/powerpoint/2010/main" val="353360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BF1718-A5B8-4506-917A-4CE35E045FA3}"/>
              </a:ext>
            </a:extLst>
          </p:cNvPr>
          <p:cNvSpPr/>
          <p:nvPr/>
        </p:nvSpPr>
        <p:spPr>
          <a:xfrm>
            <a:off x="787651" y="1059255"/>
            <a:ext cx="5504507" cy="493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78BEBE-3471-4C8F-A24D-FB30F434E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EF9A7-1EDC-4C47-85A5-640CBA59A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3576" y="1580082"/>
            <a:ext cx="1865014" cy="1045410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>
                <a:solidFill>
                  <a:schemeClr val="bg1"/>
                </a:solidFill>
              </a:rPr>
              <a:t>14.3%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utilization rate</a:t>
            </a:r>
            <a:r>
              <a:rPr lang="en-US" sz="4000" dirty="0">
                <a:solidFill>
                  <a:schemeClr val="bg1"/>
                </a:solidFill>
              </a:rPr>
              <a:t>	</a:t>
            </a:r>
            <a:r>
              <a:rPr lang="en-US" sz="4000" dirty="0"/>
              <a:t>	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CA93352-2717-4453-8DCC-AF6B61D95C26}"/>
              </a:ext>
            </a:extLst>
          </p:cNvPr>
          <p:cNvSpPr txBox="1">
            <a:spLocks/>
          </p:cNvSpPr>
          <p:nvPr/>
        </p:nvSpPr>
        <p:spPr>
          <a:xfrm>
            <a:off x="3375433" y="1580082"/>
            <a:ext cx="2608908" cy="80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25000"/>
                  </a:schemeClr>
                </a:solidFill>
                <a:latin typeface="AmericanSans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mericanSans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0" b="1" dirty="0">
                <a:solidFill>
                  <a:schemeClr val="bg1"/>
                </a:solidFill>
              </a:rPr>
              <a:t>3,592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>
                <a:solidFill>
                  <a:schemeClr val="bg1"/>
                </a:solidFill>
              </a:rPr>
              <a:t>Member services provided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99392-4481-4ECC-B0B2-89282E325DBB}"/>
              </a:ext>
            </a:extLst>
          </p:cNvPr>
          <p:cNvSpPr txBox="1"/>
          <p:nvPr/>
        </p:nvSpPr>
        <p:spPr>
          <a:xfrm>
            <a:off x="787651" y="2339735"/>
            <a:ext cx="245349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mericanSans" panose="02000000000000000000" pitchFamily="2" charset="77"/>
              </a:rPr>
              <a:t>57% higher than Aetna’s book of business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30B98-4947-43B0-83A6-5FF49C2E54C9}"/>
              </a:ext>
            </a:extLst>
          </p:cNvPr>
          <p:cNvSpPr txBox="1"/>
          <p:nvPr/>
        </p:nvSpPr>
        <p:spPr>
          <a:xfrm>
            <a:off x="2362201" y="3296754"/>
            <a:ext cx="2744709" cy="830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latin typeface="AmericanSans" panose="02000000000000000000" pitchFamily="2" charset="77"/>
              </a:rPr>
              <a:t>Top 5 Issues</a:t>
            </a:r>
          </a:p>
          <a:p>
            <a:pPr algn="l"/>
            <a:endParaRPr lang="en-US" dirty="0">
              <a:latin typeface="AmericanSans" panose="020000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3808E-D26C-43B3-AE85-5A2127503051}"/>
              </a:ext>
            </a:extLst>
          </p:cNvPr>
          <p:cNvSpPr txBox="1"/>
          <p:nvPr/>
        </p:nvSpPr>
        <p:spPr>
          <a:xfrm>
            <a:off x="2498002" y="3886472"/>
            <a:ext cx="2608908" cy="1600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mericanSans" panose="02000000000000000000" pitchFamily="2" charset="77"/>
              </a:rPr>
              <a:t>Anxiety 13%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mericanSans" panose="02000000000000000000" pitchFamily="2" charset="77"/>
              </a:rPr>
              <a:t>Relationships 12%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mericanSans" panose="02000000000000000000" pitchFamily="2" charset="77"/>
              </a:rPr>
              <a:t>Depression 10%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mericanSans" panose="02000000000000000000" pitchFamily="2" charset="77"/>
              </a:rPr>
              <a:t>Stress 10%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mericanSans" panose="02000000000000000000" pitchFamily="2" charset="77"/>
              </a:rPr>
              <a:t>Grief/Loss 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mericanSans" panose="02000000000000000000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E2DFE0-C6E3-4247-B824-D085138C2B24}"/>
              </a:ext>
            </a:extLst>
          </p:cNvPr>
          <p:cNvCxnSpPr/>
          <p:nvPr/>
        </p:nvCxnSpPr>
        <p:spPr>
          <a:xfrm>
            <a:off x="1126568" y="3078178"/>
            <a:ext cx="4962476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7C5043-9198-41B8-818A-3B1C4B51104B}"/>
              </a:ext>
            </a:extLst>
          </p:cNvPr>
          <p:cNvCxnSpPr>
            <a:cxnSpLocks/>
          </p:cNvCxnSpPr>
          <p:nvPr/>
        </p:nvCxnSpPr>
        <p:spPr>
          <a:xfrm>
            <a:off x="3530851" y="1543930"/>
            <a:ext cx="0" cy="138058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25B14912-2FCA-41BA-A9B7-62CBC3B45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80347"/>
              </p:ext>
            </p:extLst>
          </p:nvPr>
        </p:nvGraphicFramePr>
        <p:xfrm>
          <a:off x="6817261" y="1059255"/>
          <a:ext cx="4888874" cy="494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437">
                  <a:extLst>
                    <a:ext uri="{9D8B030D-6E8A-4147-A177-3AD203B41FA5}">
                      <a16:colId xmlns:a16="http://schemas.microsoft.com/office/drawing/2014/main" val="2971521229"/>
                    </a:ext>
                  </a:extLst>
                </a:gridCol>
                <a:gridCol w="2444437">
                  <a:extLst>
                    <a:ext uri="{9D8B030D-6E8A-4147-A177-3AD203B41FA5}">
                      <a16:colId xmlns:a16="http://schemas.microsoft.com/office/drawing/2014/main" val="3818677338"/>
                    </a:ext>
                  </a:extLst>
                </a:gridCol>
              </a:tblGrid>
              <a:tr h="6143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mericanSans" panose="02000000000000000000" pitchFamily="50" charset="0"/>
                        </a:rPr>
                        <a:t>Union/Workgroup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mericanSans" panose="02000000000000000000" pitchFamily="50" charset="0"/>
                        </a:rPr>
                        <a:t>Utilization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95157"/>
                  </a:ext>
                </a:extLst>
              </a:tr>
              <a:tr h="614342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APA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Sans" panose="02000000000000000000" pitchFamily="50" charset="0"/>
                        </a:rPr>
                        <a:t>153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1297"/>
                  </a:ext>
                </a:extLst>
              </a:tr>
              <a:tr h="614342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APFA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Sans" panose="02000000000000000000" pitchFamily="50" charset="0"/>
                        </a:rPr>
                        <a:t>1,156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62631"/>
                  </a:ext>
                </a:extLst>
              </a:tr>
              <a:tr h="614342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CWA-IBT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Sans" panose="02000000000000000000" pitchFamily="50" charset="0"/>
                        </a:rPr>
                        <a:t>846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34345"/>
                  </a:ext>
                </a:extLst>
              </a:tr>
              <a:tr h="614342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IAM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Sans" panose="02000000000000000000" pitchFamily="50" charset="0"/>
                        </a:rPr>
                        <a:t>678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039049"/>
                  </a:ext>
                </a:extLst>
              </a:tr>
              <a:tr h="614342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TWU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Sans" panose="02000000000000000000" pitchFamily="50" charset="0"/>
                        </a:rPr>
                        <a:t>405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64432"/>
                  </a:ext>
                </a:extLst>
              </a:tr>
              <a:tr h="614342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PAFCA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Sans" panose="02000000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40802"/>
                  </a:ext>
                </a:extLst>
              </a:tr>
              <a:tr h="614342">
                <a:tc>
                  <a:txBody>
                    <a:bodyPr/>
                    <a:lstStyle/>
                    <a:p>
                      <a:r>
                        <a:rPr lang="en-US" dirty="0">
                          <a:latin typeface="AmericanSans" panose="02000000000000000000" pitchFamily="50" charset="0"/>
                        </a:rPr>
                        <a:t>Management &amp; Support Staff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mericanSans" panose="02000000000000000000" pitchFamily="50" charset="0"/>
                        </a:rPr>
                        <a:t>906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5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5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331D9-AD5B-4298-BB72-F73E289B4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835" y="348690"/>
            <a:ext cx="11093090" cy="6870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92145E-708C-4703-8AE0-85E8F9E9E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295" y="1177880"/>
            <a:ext cx="4896089" cy="5215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24/7 support for team members and all members of their household</a:t>
            </a:r>
          </a:p>
          <a:p>
            <a:pPr marL="0" indent="0" algn="ctr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1800" dirty="0"/>
              <a:t>EAP can help support all of life’s moments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Mental health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Substance abuse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Work-life balance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Improving relationships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Childcare and elder care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Financial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Transportation and housing needs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Education assistance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And more!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0CE6C1-BBFB-4259-A9E5-C4FB68F11454}"/>
              </a:ext>
            </a:extLst>
          </p:cNvPr>
          <p:cNvSpPr txBox="1"/>
          <p:nvPr/>
        </p:nvSpPr>
        <p:spPr>
          <a:xfrm>
            <a:off x="3701358" y="5747201"/>
            <a:ext cx="4789283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mericanSans" panose="02000000000000000000" pitchFamily="2" charset="77"/>
              </a:rPr>
              <a:t>Find more information on my.aa.com/</a:t>
            </a:r>
            <a:r>
              <a:rPr lang="en-US" b="1" dirty="0" err="1">
                <a:latin typeface="AmericanSans" panose="02000000000000000000" pitchFamily="2" charset="77"/>
              </a:rPr>
              <a:t>eap</a:t>
            </a:r>
            <a:r>
              <a:rPr lang="en-US" b="1" dirty="0">
                <a:latin typeface="AmericanSans" panose="02000000000000000000" pitchFamily="2" charset="77"/>
              </a:rPr>
              <a:t> or call 833-721-2322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9DE75-1258-493C-B18B-AD3C0644D1F4}"/>
              </a:ext>
            </a:extLst>
          </p:cNvPr>
          <p:cNvSpPr txBox="1"/>
          <p:nvPr/>
        </p:nvSpPr>
        <p:spPr>
          <a:xfrm>
            <a:off x="7432531" y="2567225"/>
            <a:ext cx="3073209" cy="206210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mericanSans" panose="02000000000000000000" pitchFamily="2" charset="77"/>
              </a:rPr>
              <a:t>Onsite EAP counselors available at all AA hubs</a:t>
            </a:r>
          </a:p>
          <a:p>
            <a:pPr algn="l"/>
            <a:endParaRPr lang="en-US" sz="2000" dirty="0">
              <a:latin typeface="AmericanSans" panose="02000000000000000000" pitchFamily="2" charset="77"/>
            </a:endParaRPr>
          </a:p>
          <a:p>
            <a:pPr algn="l"/>
            <a:r>
              <a:rPr lang="en-US" sz="2000" dirty="0">
                <a:latin typeface="AmericanSans" panose="02000000000000000000" pitchFamily="2" charset="77"/>
              </a:rPr>
              <a:t>      CLT	     LAX	      PHL</a:t>
            </a:r>
          </a:p>
          <a:p>
            <a:pPr algn="l"/>
            <a:r>
              <a:rPr lang="en-US" sz="2000" dirty="0">
                <a:latin typeface="AmericanSans" panose="02000000000000000000" pitchFamily="2" charset="77"/>
              </a:rPr>
              <a:t>      DFW	     MIA	      PHX</a:t>
            </a:r>
          </a:p>
          <a:p>
            <a:pPr algn="l"/>
            <a:r>
              <a:rPr lang="en-US" sz="2000" dirty="0">
                <a:latin typeface="AmericanSans" panose="02000000000000000000" pitchFamily="2" charset="77"/>
              </a:rPr>
              <a:t>      JFK	     ORD	      TUL</a:t>
            </a:r>
          </a:p>
          <a:p>
            <a:pPr algn="l"/>
            <a:endParaRPr lang="en-US" sz="800" dirty="0">
              <a:latin typeface="AmericanSans" panose="02000000000000000000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4EDB1-5FD3-4553-9A97-EFBF5A836EF7}"/>
              </a:ext>
            </a:extLst>
          </p:cNvPr>
          <p:cNvSpPr txBox="1"/>
          <p:nvPr/>
        </p:nvSpPr>
        <p:spPr>
          <a:xfrm>
            <a:off x="6274051" y="1177880"/>
            <a:ext cx="489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ericanSans" panose="02000000000000000000" pitchFamily="50" charset="0"/>
              </a:rPr>
              <a:t>Four free sessions per issue per year for each member of your household with an onsite EAP or local provider</a:t>
            </a:r>
          </a:p>
          <a:p>
            <a:pPr algn="l"/>
            <a:endParaRPr lang="en-US" dirty="0">
              <a:latin typeface="AmericanSans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683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DBCDA-2C58-9E49-B2E0-BBBC3F1AD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IAM/TWU </a:t>
            </a:r>
          </a:p>
          <a:p>
            <a:r>
              <a:rPr lang="en-US" dirty="0"/>
              <a:t>Long Term Disability (LTD)</a:t>
            </a:r>
          </a:p>
        </p:txBody>
      </p:sp>
    </p:spTree>
    <p:extLst>
      <p:ext uri="{BB962C8B-B14F-4D97-AF65-F5344CB8AC3E}">
        <p14:creationId xmlns:p14="http://schemas.microsoft.com/office/powerpoint/2010/main" val="64906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B6E74-762B-874B-A62D-DF25533BB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IAM/TWU LTD Plan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D3212-7AD5-4A97-9D0D-8524A76DD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85666"/>
              </p:ext>
            </p:extLst>
          </p:nvPr>
        </p:nvGraphicFramePr>
        <p:xfrm>
          <a:off x="692856" y="1412481"/>
          <a:ext cx="5194300" cy="108944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365500">
                  <a:extLst>
                    <a:ext uri="{9D8B030D-6E8A-4147-A177-3AD203B41FA5}">
                      <a16:colId xmlns:a16="http://schemas.microsoft.com/office/drawing/2014/main" val="12872450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96761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8968982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mericanSans" panose="02000000000000000000" pitchFamily="50" charset="0"/>
                        </a:rPr>
                        <a:t>Incidence &amp; Activity</a:t>
                      </a:r>
                      <a:endParaRPr lang="en-US" sz="1400" b="1" i="0" u="none" strike="noStrike">
                        <a:solidFill>
                          <a:srgbClr val="0061A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mericanSans" panose="02000000000000000000" pitchFamily="50" charset="0"/>
                        </a:rPr>
                        <a:t>2021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mericanSans" panose="02000000000000000000" pitchFamily="50" charset="0"/>
                        </a:rPr>
                        <a:t>2022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b"/>
                </a:tc>
                <a:extLst>
                  <a:ext uri="{0D108BD9-81ED-4DB2-BD59-A6C34878D82A}">
                    <a16:rowId xmlns:a16="http://schemas.microsoft.com/office/drawing/2014/main" val="39501947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mericanSans" panose="02000000000000000000" pitchFamily="50" charset="0"/>
                        </a:rPr>
                        <a:t>Average covered lives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mericanSans" panose="02000000000000000000" pitchFamily="50" charset="0"/>
                        </a:rPr>
                        <a:t>16,959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mericanSans" panose="02000000000000000000" pitchFamily="50" charset="0"/>
                        </a:rPr>
                        <a:t>14,039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086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mericanSans" panose="02000000000000000000" pitchFamily="50" charset="0"/>
                        </a:rPr>
                        <a:t>Approved claims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mericanSans" panose="02000000000000000000" pitchFamily="50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mericanSans" panose="02000000000000000000" pitchFamily="50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996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mericanSans" panose="02000000000000000000" pitchFamily="50" charset="0"/>
                        </a:rPr>
                        <a:t>Incidence rate per 1,000 lives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mericanSans" panose="02000000000000000000" pitchFamily="50" charset="0"/>
                        </a:rPr>
                        <a:t>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mericanSans" panose="02000000000000000000" pitchFamily="50" charset="0"/>
                        </a:rPr>
                        <a:t>3.6^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933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mericanSans" panose="02000000000000000000" pitchFamily="50" charset="0"/>
                        </a:rPr>
                        <a:t>Claim receipts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mericanSans" panose="02000000000000000000" pitchFamily="50" charset="0"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mericanSans" panose="02000000000000000000" pitchFamily="50" charset="0"/>
                        </a:rPr>
                        <a:t>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Sans" panose="02000000000000000000" pitchFamily="50" charset="0"/>
                      </a:endParaRPr>
                    </a:p>
                  </a:txBody>
                  <a:tcPr marL="4233" marR="4233" marT="4233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99529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76A716C-2B46-4A6F-B44E-85F0CE32B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987347"/>
              </p:ext>
            </p:extLst>
          </p:nvPr>
        </p:nvGraphicFramePr>
        <p:xfrm>
          <a:off x="692856" y="3161370"/>
          <a:ext cx="5238839" cy="312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E1B38F4-AADF-41E6-B932-D82A149DEC25}"/>
              </a:ext>
            </a:extLst>
          </p:cNvPr>
          <p:cNvSpPr/>
          <p:nvPr/>
        </p:nvSpPr>
        <p:spPr>
          <a:xfrm>
            <a:off x="7353558" y="1790299"/>
            <a:ext cx="3480274" cy="333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mericanSans" panose="02000000000000000000" pitchFamily="50" charset="0"/>
                <a:cs typeface="Open Sans Bold"/>
              </a:rPr>
              <a:t>LTD Highlights 2021-2022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313085-AAC1-4940-B09F-CFB5402D4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74192"/>
              </p:ext>
            </p:extLst>
          </p:nvPr>
        </p:nvGraphicFramePr>
        <p:xfrm>
          <a:off x="7353559" y="2113855"/>
          <a:ext cx="3480273" cy="3552825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348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6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endParaRPr lang="en-US" sz="1400" b="0" baseline="0" dirty="0">
                        <a:latin typeface="AmericanSans" panose="02000000000000000000" pitchFamily="50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r>
                        <a:rPr lang="en-US" sz="1400" b="0" baseline="0" dirty="0"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54 approved claims from 2021 &amp; 2022</a:t>
                      </a:r>
                    </a:p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r>
                        <a:rPr lang="en-US" sz="1400" b="0" baseline="0" dirty="0"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Average age at disability of 50.2 years</a:t>
                      </a:r>
                    </a:p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r>
                        <a:rPr lang="en-US" sz="1400" b="0" baseline="0" dirty="0"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ength of service 17.8 years</a:t>
                      </a:r>
                    </a:p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78% male</a:t>
                      </a:r>
                    </a:p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20% from TX, 17% from NC, 13% from IL</a:t>
                      </a:r>
                      <a:br>
                        <a:rPr lang="en-US" sz="1400" b="0" baseline="0" dirty="0"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29 of 54 approvals are TWU, 25 IAM</a:t>
                      </a:r>
                    </a:p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36% of denials were for those with no coverage, 27% were abandoned claims, 15% were due to elimination period not satisfied</a:t>
                      </a:r>
                    </a:p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Average duration of 7.3 months of disability</a:t>
                      </a:r>
                    </a:p>
                    <a:p>
                      <a:pPr marL="287337" lvl="1" indent="-17145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endParaRPr lang="en-US" sz="1400" b="0" baseline="0" dirty="0">
                        <a:solidFill>
                          <a:schemeClr val="tx1"/>
                        </a:solidFill>
                        <a:latin typeface="AmericanSans" panose="02000000000000000000" pitchFamily="50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  <a:p>
                      <a:pPr marL="115887" lvl="1" indent="0" eaLnBrk="0" fontAlgn="base" hangingPunct="0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798513" algn="l"/>
                        </a:tabLst>
                        <a:defRPr/>
                      </a:pP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latin typeface="AmericanSans" panose="02000000000000000000" pitchFamily="50" charset="0"/>
                          <a:ea typeface="Times New Roman" pitchFamily="18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1400" b="0" u="none" baseline="0" dirty="0">
                        <a:solidFill>
                          <a:schemeClr val="tx1"/>
                        </a:solidFill>
                        <a:latin typeface="AmericanSans" panose="02000000000000000000" pitchFamily="50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itle 7">
            <a:extLst>
              <a:ext uri="{FF2B5EF4-FFF2-40B4-BE49-F238E27FC236}">
                <a16:creationId xmlns:a16="http://schemas.microsoft.com/office/drawing/2014/main" id="{BA86D8F0-4F54-41DD-AE9F-FF032DF2F284}"/>
              </a:ext>
            </a:extLst>
          </p:cNvPr>
          <p:cNvSpPr txBox="1">
            <a:spLocks/>
          </p:cNvSpPr>
          <p:nvPr/>
        </p:nvSpPr>
        <p:spPr>
          <a:xfrm>
            <a:off x="978818" y="6505695"/>
            <a:ext cx="8800597" cy="87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i="0" kern="120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1pPr>
          </a:lstStyle>
          <a:p>
            <a:r>
              <a:rPr lang="en-US" sz="900" i="1" dirty="0"/>
              <a:t>^annualized, based on data from first 4 months of 2022 year</a:t>
            </a:r>
          </a:p>
          <a:p>
            <a:r>
              <a:rPr lang="en-US" sz="900" i="1" dirty="0"/>
              <a:t>Decisional metrics based on the year decision was made</a:t>
            </a:r>
          </a:p>
        </p:txBody>
      </p:sp>
    </p:spTree>
    <p:extLst>
      <p:ext uri="{BB962C8B-B14F-4D97-AF65-F5344CB8AC3E}">
        <p14:creationId xmlns:p14="http://schemas.microsoft.com/office/powerpoint/2010/main" val="333445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DBCDA-2C58-9E49-B2E0-BBBC3F1AD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my.aa.com</a:t>
            </a:r>
          </a:p>
        </p:txBody>
      </p:sp>
    </p:spTree>
    <p:extLst>
      <p:ext uri="{BB962C8B-B14F-4D97-AF65-F5344CB8AC3E}">
        <p14:creationId xmlns:p14="http://schemas.microsoft.com/office/powerpoint/2010/main" val="212812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36F420-807C-F642-9FE1-75A4E37940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969" y="2462149"/>
            <a:ext cx="3061647" cy="1171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Help for new hires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982E0-DDD5-6649-9B6C-03ECA8AE5F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0670" y="3494336"/>
            <a:ext cx="4389437" cy="1133475"/>
          </a:xfrm>
        </p:spPr>
        <p:txBody>
          <a:bodyPr/>
          <a:lstStyle/>
          <a:p>
            <a:r>
              <a:rPr lang="en-US" dirty="0"/>
              <a:t>We’ve redesigned the new hire page of my.aa.com to provide more information to team members  in a centralized location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5F1FEC5-1FCD-41D3-B86D-D5DFF123ED38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/>
          <a:srcRect t="7757" b="7757"/>
          <a:stretch>
            <a:fillRect/>
          </a:stretch>
        </p:blipFill>
        <p:spPr>
          <a:xfrm>
            <a:off x="6011501" y="1730556"/>
            <a:ext cx="4673961" cy="26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9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3A4D66"/>
      </a:dk1>
      <a:lt1>
        <a:srgbClr val="FFFFFF"/>
      </a:lt1>
      <a:dk2>
        <a:srgbClr val="00457F"/>
      </a:dk2>
      <a:lt2>
        <a:srgbClr val="E6ECEF"/>
      </a:lt2>
      <a:accent1>
        <a:srgbClr val="0078D1"/>
      </a:accent1>
      <a:accent2>
        <a:srgbClr val="00457F"/>
      </a:accent2>
      <a:accent3>
        <a:srgbClr val="9DA6AA"/>
      </a:accent3>
      <a:accent4>
        <a:srgbClr val="415763"/>
      </a:accent4>
      <a:accent5>
        <a:srgbClr val="C20018"/>
      </a:accent5>
      <a:accent6>
        <a:srgbClr val="0061AB"/>
      </a:accent6>
      <a:hlink>
        <a:srgbClr val="0078D1"/>
      </a:hlink>
      <a:folHlink>
        <a:srgbClr val="F4F7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mericanSans" panose="02000000000000000000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_Powerpoint_Template_Master" id="{18E8E029-CDE1-8E41-92E9-940A3B008E2E}" vid="{F906A941-AF60-9541-A64E-F23758310A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526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AmericanSans</vt:lpstr>
      <vt:lpstr>Arial</vt:lpstr>
      <vt:lpstr>Calibri</vt:lpstr>
      <vt:lpstr>Calibri Light</vt:lpstr>
      <vt:lpstr>Georgia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Hanna, Julie</dc:creator>
  <cp:lastModifiedBy>Hanna, Julie</cp:lastModifiedBy>
  <cp:revision>13</cp:revision>
  <dcterms:created xsi:type="dcterms:W3CDTF">2022-06-09T15:54:20Z</dcterms:created>
  <dcterms:modified xsi:type="dcterms:W3CDTF">2022-06-13T22:49:35Z</dcterms:modified>
</cp:coreProperties>
</file>